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33" d="100"/>
          <a:sy n="33" d="100"/>
        </p:scale>
        <p:origin x="2760" y="144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361188"/>
            <a:ext cx="21117102" cy="266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Bijective Quotient Lenses</a:t>
            </a:r>
          </a:p>
          <a:p>
            <a:pPr algn="ctr" eaLnBrk="1" hangingPunct="1"/>
            <a:r>
              <a:rPr lang="en-US" sz="4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Or: Inferring Transformations Between Data Formats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2283309" y="3015709"/>
            <a:ext cx="25587095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Solomon Maina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Fisher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endParaRPr lang="en-US" sz="46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  <a:endParaRPr 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 smtClean="0"/>
              <a:t>Anders </a:t>
            </a:r>
            <a:r>
              <a:rPr lang="en-US" sz="3000" dirty="0" err="1" smtClean="0"/>
              <a:t>Miltner</a:t>
            </a:r>
            <a:endParaRPr lang="en-US" sz="3000" dirty="0"/>
          </a:p>
          <a:p>
            <a:r>
              <a:rPr lang="en-US" sz="3000" dirty="0" smtClean="0"/>
              <a:t>Princeton University</a:t>
            </a:r>
            <a:endParaRPr lang="en-US" sz="3000" dirty="0"/>
          </a:p>
          <a:p>
            <a:r>
              <a:rPr lang="en-US" sz="3000" dirty="0" err="1" smtClean="0"/>
              <a:t>amiltner@princeton.edu</a:t>
            </a:r>
            <a:endParaRPr lang="en-US" sz="3000" dirty="0"/>
          </a:p>
          <a:p>
            <a:r>
              <a:rPr lang="en-US" sz="3000" dirty="0" smtClean="0"/>
              <a:t>(415) 342-3622</a:t>
            </a:r>
            <a:endParaRPr lang="en-US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2852949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P</a:t>
            </a:r>
            <a:r>
              <a:rPr lang="en-US" sz="1600" dirty="0"/>
              <a:t>.-</a:t>
            </a:r>
            <a:r>
              <a:rPr lang="en-US" sz="1600" dirty="0" err="1" smtClean="0"/>
              <a:t>M.Osera</a:t>
            </a:r>
            <a:r>
              <a:rPr lang="en-US" sz="1600" dirty="0" smtClean="0"/>
              <a:t> and S. </a:t>
            </a:r>
            <a:r>
              <a:rPr lang="en-US" sz="1600" dirty="0" err="1" smtClean="0"/>
              <a:t>Zdancewic</a:t>
            </a:r>
            <a:r>
              <a:rPr lang="en-US" sz="1600" dirty="0" smtClean="0"/>
              <a:t>. Type-and-example-directed program synthesis.  In Proceedings of the 36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ACM SIGPLAN Conference </a:t>
            </a:r>
            <a:r>
              <a:rPr lang="en-US" sz="1600" dirty="0"/>
              <a:t>on Programming Language Design and Implementation. ACM, 2015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S</a:t>
            </a:r>
            <a:r>
              <a:rPr lang="en-US" sz="1600" dirty="0"/>
              <a:t>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  <a:endParaRPr lang="en-US" sz="1600" dirty="0" smtClean="0"/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http://</a:t>
            </a:r>
            <a:r>
              <a:rPr lang="en-US" sz="1600" dirty="0" err="1"/>
              <a:t>augeas.net</a:t>
            </a:r>
            <a:r>
              <a:rPr lang="en-US" sz="1600" dirty="0" smtClean="0"/>
              <a:t>/.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Enable data-driven 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systems to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easily interoperate</a:t>
            </a:r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877694" y="11056772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Bijective Quotient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Text Box 189"/>
          <p:cNvSpPr txBox="1">
            <a:spLocks noChangeArrowheads="1"/>
          </p:cNvSpPr>
          <p:nvPr/>
        </p:nvSpPr>
        <p:spPr bwMode="auto">
          <a:xfrm>
            <a:off x="10944252" y="7137063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Synthesize Lenses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System1</a:t>
            </a:r>
            <a:endParaRPr lang="en-US" sz="35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System2</a:t>
            </a:r>
            <a:endParaRPr lang="en-US" sz="3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let the systems interoperate through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i="1" dirty="0" smtClean="0">
                <a:latin typeface="Calibri" pitchFamily="34" charset="0"/>
              </a:rPr>
              <a:t>lenses </a:t>
            </a:r>
            <a:r>
              <a:rPr lang="mr-IN" sz="2800" dirty="0" smtClean="0">
                <a:latin typeface="Calibri" pitchFamily="34" charset="0"/>
              </a:rPr>
              <a:t>–</a:t>
            </a:r>
            <a:r>
              <a:rPr lang="en-US" sz="2800" dirty="0" smtClean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synthesize lenses between Data1 and Data2 from descriptions of their formats.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47842" y="15061545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647842" y="16052145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latin typeface="Calibri" pitchFamily="34" charset="0"/>
              </a:rPr>
              <a:t>Modernizing a Web Service</a:t>
            </a:r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28435" y="32720765"/>
            <a:ext cx="8346304" cy="252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628268" y="31108562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11512" y="31053593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948119" y="32717320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731698" y="32720765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30" name="Straight Arrow Connector 129"/>
          <p:cNvCxnSpPr>
            <a:stCxn id="125" idx="2"/>
            <a:endCxn id="127" idx="0"/>
          </p:cNvCxnSpPr>
          <p:nvPr/>
        </p:nvCxnSpPr>
        <p:spPr>
          <a:xfrm flipH="1">
            <a:off x="3409630" y="32084844"/>
            <a:ext cx="168" cy="6324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8193042" y="32029875"/>
            <a:ext cx="167" cy="6908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651720" y="35338032"/>
            <a:ext cx="8407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Redesign server stack for new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Delete old code related to the old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Synthesize a lens that translates between the </a:t>
            </a:r>
            <a:r>
              <a:rPr lang="en-US" sz="2800" dirty="0">
                <a:latin typeface="Calibri" pitchFamily="34" charset="0"/>
              </a:rPr>
              <a:t>API </a:t>
            </a:r>
            <a:r>
              <a:rPr lang="en-US" sz="2800" dirty="0" smtClean="0">
                <a:latin typeface="Calibri" pitchFamily="34" charset="0"/>
              </a:rPr>
              <a:t>inputs and outputs</a:t>
            </a:r>
            <a:endParaRPr lang="en-US" sz="2800" b="1" dirty="0">
              <a:latin typeface="Calibri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4684955" y="33693600"/>
            <a:ext cx="0" cy="24050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924271" y="32425257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/>
          <p:nvPr/>
        </p:nvCxnSpPr>
        <p:spPr>
          <a:xfrm flipV="1">
            <a:off x="4678568" y="32425257"/>
            <a:ext cx="2235521" cy="152739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731698" y="33972951"/>
            <a:ext cx="2923022" cy="1144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Server Code</a:t>
            </a:r>
          </a:p>
        </p:txBody>
      </p:sp>
      <p:cxnSp>
        <p:nvCxnSpPr>
          <p:cNvPr id="150" name="Straight Arrow Connector 149"/>
          <p:cNvCxnSpPr>
            <a:stCxn id="128" idx="2"/>
            <a:endCxn id="148" idx="0"/>
          </p:cNvCxnSpPr>
          <p:nvPr/>
        </p:nvCxnSpPr>
        <p:spPr>
          <a:xfrm>
            <a:off x="8193209" y="33697045"/>
            <a:ext cx="0" cy="2759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1694238" y="21591250"/>
            <a:ext cx="8346304" cy="1879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702018" y="20211157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85262" y="20156188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014089" y="21591249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797501" y="21591249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56" name="Straight Arrow Connector 155"/>
          <p:cNvCxnSpPr>
            <a:stCxn id="152" idx="2"/>
          </p:cNvCxnSpPr>
          <p:nvPr/>
        </p:nvCxnSpPr>
        <p:spPr>
          <a:xfrm>
            <a:off x="3483548" y="21187439"/>
            <a:ext cx="7594" cy="4009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3" idx="2"/>
          </p:cNvCxnSpPr>
          <p:nvPr/>
        </p:nvCxnSpPr>
        <p:spPr>
          <a:xfrm>
            <a:off x="8266792" y="21132470"/>
            <a:ext cx="7762" cy="4559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68413" y="1948114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Requirements</a:t>
            </a:r>
            <a:endParaRPr lang="en-US" sz="3000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1694238" y="27793940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651720" y="3044996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Solution</a:t>
            </a:r>
            <a:endParaRPr lang="en-US" sz="3000" b="1" dirty="0"/>
          </a:p>
        </p:txBody>
      </p:sp>
      <p:sp>
        <p:nvSpPr>
          <p:cNvPr id="184" name="Rectangle 183"/>
          <p:cNvSpPr/>
          <p:nvPr/>
        </p:nvSpPr>
        <p:spPr>
          <a:xfrm>
            <a:off x="1673246" y="24211090"/>
            <a:ext cx="3885719" cy="3282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&lt;</a:t>
            </a:r>
            <a:r>
              <a:rPr lang="en-US" sz="2000" dirty="0">
                <a:solidFill>
                  <a:schemeClr val="tx1"/>
                </a:solidFill>
              </a:rPr>
              <a:t>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</a:t>
            </a:r>
            <a:r>
              <a:rPr lang="en-US" sz="2000" dirty="0">
                <a:solidFill>
                  <a:schemeClr val="tx1"/>
                </a:solidFill>
              </a:rPr>
              <a:t>Field </a:t>
            </a:r>
            <a:r>
              <a:rPr lang="en-US" sz="2000" dirty="0" smtClean="0">
                <a:solidFill>
                  <a:schemeClr val="tx1"/>
                </a:solidFill>
              </a:rPr>
              <a:t>Id=1&gt;Bug</a:t>
            </a:r>
            <a:r>
              <a:rPr lang="en-US" sz="2000" dirty="0">
                <a:solidFill>
                  <a:schemeClr val="tx1"/>
                </a:solidFill>
              </a:rPr>
              <a:t>&lt;/Field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&lt;Field Id=2&gt;Stop returning 500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   on empty PUT request&lt;/Field&gt;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&lt;Field Id=5&gt;Anders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        &lt;/Field&gt;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132894" y="24211090"/>
            <a:ext cx="3898139" cy="328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Title: Stop returning 500 on empty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PUT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request,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Type: Bug,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AssignedTo</a:t>
            </a:r>
            <a:r>
              <a:rPr lang="en-US" sz="2000" dirty="0" smtClean="0">
                <a:solidFill>
                  <a:schemeClr val="tx1"/>
                </a:solidFill>
              </a:rPr>
              <a:t>: 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r>
              <a:rPr lang="en-US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Approach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1905054"/>
            <a:ext cx="8356835" cy="24834903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One piece of code expresses: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normalize elements of the source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normalize elements of the target  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convert between the normalized forms of the source and target</a:t>
            </a:r>
          </a:p>
          <a:p>
            <a:pPr eaLnBrk="1" hangingPunct="1"/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replace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3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Replace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|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</a:t>
            </a:r>
            <a:r>
              <a:rPr lang="en-US" sz="400" dirty="0" smtClean="0">
                <a:latin typeface="Calibri" charset="0"/>
                <a:ea typeface="Calibri" charset="0"/>
                <a:cs typeface="Calibri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Perform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identity on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~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 smtClean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 smtClean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 smtClean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inputs 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    from the left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inputs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from the right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endParaRPr lang="en-US" sz="3000" i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  <a:p>
            <a:pPr lvl="0" eaLnBrk="1" hangingPunct="1"/>
            <a:endParaRPr lang="en-US" sz="1500" b="1" dirty="0" smtClean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r>
              <a:rPr lang="en-US" sz="3000" b="1" dirty="0" smtClean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Example</a:t>
            </a:r>
            <a:r>
              <a:rPr lang="en-US" sz="3000" b="1" dirty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:</a:t>
            </a: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(_: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Whitepace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000" dirty="0" smtClean="0">
              <a:solidFill>
                <a:srgbClr val="4472C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(Id(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Id=1&gt;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Type: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Id=2&gt;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Title: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Id=5&gt;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err="1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AssignedTo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workitem_transformer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 smtClean="0">
                <a:latin typeface="Calibri" pitchFamily="34" charset="0"/>
                <a:ea typeface="Courier" charset="0"/>
                <a:cs typeface="Courier" charset="0"/>
              </a:rPr>
              <a:t>Bijective Quotient Lens Typing Rules:</a:t>
            </a:r>
            <a:endParaRPr lang="en-US" sz="3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and also its inverse.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Typing rules involve a language of annotated regular expressions, the language of 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QRE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a normalizing function from R.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extracts the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domain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the range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to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and a function from 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to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These functions are inverses when restricted to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 smtClean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+mn-lt"/>
                <a:ea typeface="Courier New" charset="0"/>
                <a:cs typeface="Courier New" charset="0"/>
              </a:rPr>
              <a:t>Given two QREs,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correctly transforms the examples.</a:t>
            </a:r>
            <a:endParaRPr lang="en-US" sz="2800" dirty="0" smtClean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0"/>
            <a:ext cx="8407576" cy="7747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616335" y="7970337"/>
            <a:ext cx="338360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K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smtClean="0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 flipH="1">
            <a:off x="23232274" y="8738705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046333" y="24597519"/>
            <a:ext cx="8462102" cy="219793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Synthesis </a:t>
            </a:r>
            <a:r>
              <a:rPr lang="en-US" sz="3000" b="1" dirty="0">
                <a:latin typeface="Calibri" pitchFamily="34" charset="0"/>
              </a:rPr>
              <a:t>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of our 39 benchmarks in less than 5 seconds.  Similar systems synthesize under 5 of our 39 benchmarks in 10 minutes.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6600744"/>
            <a:ext cx="84618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Web </a:t>
            </a:r>
            <a:r>
              <a:rPr lang="en-US" sz="2800" dirty="0">
                <a:latin typeface="Calibri" pitchFamily="34" charset="0"/>
              </a:rPr>
              <a:t>service for project management originally built in the 90s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add new, modern web APIs for third-party developers and our web client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continue support for old clients </a:t>
            </a:r>
            <a:r>
              <a:rPr lang="en-US" sz="2800" dirty="0" smtClean="0">
                <a:latin typeface="Calibri" pitchFamily="34" charset="0"/>
              </a:rPr>
              <a:t>by </a:t>
            </a:r>
            <a:r>
              <a:rPr lang="en-US" sz="2800" dirty="0">
                <a:latin typeface="Calibri" pitchFamily="34" charset="0"/>
              </a:rPr>
              <a:t>maintaining old web APIs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65771" y="28344237"/>
            <a:ext cx="8308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Remove </a:t>
            </a:r>
            <a:r>
              <a:rPr lang="en-US" sz="2800" dirty="0"/>
              <a:t>old, unmaintainable server code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Establish </a:t>
            </a:r>
            <a:r>
              <a:rPr lang="en-US" sz="2800" dirty="0"/>
              <a:t>one code path for both </a:t>
            </a:r>
            <a:r>
              <a:rPr lang="en-US" sz="2800" dirty="0" smtClean="0"/>
              <a:t>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Minimize the time spent writing tedious data conversion code</a:t>
            </a:r>
            <a:endParaRPr lang="en-US" sz="2800" dirty="0"/>
          </a:p>
        </p:txBody>
      </p:sp>
      <p:sp>
        <p:nvSpPr>
          <p:cNvPr id="138" name="Rectangle 137"/>
          <p:cNvSpPr/>
          <p:nvPr/>
        </p:nvSpPr>
        <p:spPr>
          <a:xfrm>
            <a:off x="1707800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Legacy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168052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Modern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873069" y="7899063"/>
            <a:ext cx="8407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two regular expressions representing the data, and some representative examples, generate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 lens between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data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formats.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How?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ynthesize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lens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8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 single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term that provides transformations in both directions while guaranteeing certain round-trip behaviors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3232275" y="7635544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5447731" y="7635796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2763419" y="882411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5023617" y="8824119"/>
            <a:ext cx="91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1924993" y="9505635"/>
            <a:ext cx="6525285" cy="38676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324919" y="14876023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2056216" y="12850044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16335" y="96623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23232276" y="9205119"/>
            <a:ext cx="13993" cy="44590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25443510" y="9206825"/>
            <a:ext cx="1849" cy="426235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38073" y="10435584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53529" y="10435836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72071" y="1071170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991952" y="10686081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40985" y="11138158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56441" y="11138410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16335" y="11446786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823188" y="12136817"/>
            <a:ext cx="409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990000"/>
                </a:solidFill>
                <a:latin typeface="Helvetica" charset="0"/>
              </a:rPr>
              <a:t>×</a:t>
            </a:r>
            <a:endParaRPr lang="en-US" sz="3000" dirty="0">
              <a:solidFill>
                <a:srgbClr val="990000"/>
              </a:solidFill>
              <a:effectLst/>
              <a:latin typeface="Helvetica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 flipV="1">
            <a:off x="22061133" y="12640831"/>
            <a:ext cx="1178262" cy="1320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2065293" y="10046503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2065293" y="10046503"/>
            <a:ext cx="533034" cy="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59083" y="1216841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4945566" y="12603038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7" name="Straight Connector 226"/>
          <p:cNvCxnSpPr/>
          <p:nvPr/>
        </p:nvCxnSpPr>
        <p:spPr>
          <a:xfrm>
            <a:off x="26351805" y="13238290"/>
            <a:ext cx="1" cy="37246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4723007" y="136247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6351805" y="14386719"/>
            <a:ext cx="2" cy="206696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5892151" y="1569229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19442" y="7678076"/>
            <a:ext cx="13727" cy="4152894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04765" y="11830970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5452208" y="12203522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42306" y="12226755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1886" y="16134140"/>
            <a:ext cx="846186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First, find the normalized formats of the data,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Propose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 smtClean="0">
                <a:latin typeface="Calibri" pitchFamily="34" charset="0"/>
              </a:rPr>
              <a:t>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, descriptions of these formats in the syntax of DNF Regular Expressions, a pseudo-canonical form of Regular Expressions</a:t>
            </a:r>
            <a:endParaRPr lang="en-US" sz="2800" dirty="0" smtClean="0">
              <a:latin typeface="Bodoni 72 Smallcaps Book" charset="0"/>
              <a:ea typeface="Bodoni 72 Smallcaps Book" charset="0"/>
              <a:cs typeface="Bodoni 72 Smallcaps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Perform </a:t>
            </a: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>
                <a:latin typeface="Calibri" pitchFamily="34" charset="0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succeeds, then proceed with the output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pitchFamily="34" charset="0"/>
              </a:rPr>
              <a:t>, a lens in the pseudo-canonical form of DNF Lenses.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fails, then propose new DNF Regular Expressions.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Convert the DNF lens to normal lens syntax, and attach the canonizing functions to the outside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2311519"/>
            <a:ext cx="8407576" cy="265960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Bench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marks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a suite of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examples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drawn from several different domains including transformation of relational (spreadsheet)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and management of Linux configuration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files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0100859" y="2147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0056762" y="32141907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100859" y="33027637"/>
            <a:ext cx="8407576" cy="475248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Developed a new DSL designed for lens synthesis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Theory:</a:t>
            </a:r>
            <a:endParaRPr lang="en-US" sz="3000" dirty="0" smtClean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our DSL equivalent to a standard language of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the correctness of the algorithm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Implementation</a:t>
            </a:r>
            <a:r>
              <a:rPr lang="en-US" sz="3000" b="1" dirty="0">
                <a:latin typeface="Calibri" pitchFamily="34" charset="0"/>
              </a:rPr>
              <a:t>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</a:t>
            </a:r>
            <a:r>
              <a:rPr lang="en-US" sz="2800" dirty="0" smtClean="0">
                <a:latin typeface="Calibri" pitchFamily="34" charset="0"/>
              </a:rPr>
              <a:t>on </a:t>
            </a:r>
            <a:r>
              <a:rPr lang="en-US" sz="2800" dirty="0">
                <a:latin typeface="Calibri" pitchFamily="34" charset="0"/>
              </a:rPr>
              <a:t>39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 smtClean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726" y="26677031"/>
            <a:ext cx="6547976" cy="535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Data2</a:t>
            </a:r>
            <a:endParaRPr lang="en-US" sz="35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Data1</a:t>
            </a:r>
            <a:endParaRPr lang="en-US" sz="3500" dirty="0"/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25420637" y="8747919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24723007" y="14603102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Normalize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24" name="Straight Connector 123"/>
          <p:cNvCxnSpPr>
            <a:endCxn id="232" idx="0"/>
          </p:cNvCxnSpPr>
          <p:nvPr/>
        </p:nvCxnSpPr>
        <p:spPr>
          <a:xfrm>
            <a:off x="26360381" y="15377319"/>
            <a:ext cx="6841" cy="31498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0620178" y="1364939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21031806" y="7828804"/>
            <a:ext cx="4400044" cy="12533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1044000" y="7854556"/>
            <a:ext cx="13993" cy="5794077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21530677" y="7833519"/>
            <a:ext cx="3760" cy="581511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3422004" y="14417758"/>
            <a:ext cx="10118" cy="39259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3025089" y="14444399"/>
            <a:ext cx="0" cy="741727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3432122" y="14803574"/>
            <a:ext cx="1288394" cy="3459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3025089" y="15186126"/>
            <a:ext cx="1692935" cy="12056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25443510" y="13085574"/>
            <a:ext cx="1" cy="152716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25434956" y="13252078"/>
            <a:ext cx="916849" cy="0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11629</TotalTime>
  <Words>1122</Words>
  <Application>Microsoft Macintosh PowerPoint</Application>
  <PresentationFormat>Custom</PresentationFormat>
  <Paragraphs>163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339</cp:revision>
  <cp:lastPrinted>2017-07-26T17:28:52Z</cp:lastPrinted>
  <dcterms:created xsi:type="dcterms:W3CDTF">2013-02-10T21:14:48Z</dcterms:created>
  <dcterms:modified xsi:type="dcterms:W3CDTF">2017-11-22T14:28:58Z</dcterms:modified>
</cp:coreProperties>
</file>